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0"/>
  </p:notesMasterIdLst>
  <p:handoutMasterIdLst>
    <p:handoutMasterId r:id="rId11"/>
  </p:handoutMasterIdLst>
  <p:sldIdLst>
    <p:sldId id="301" r:id="rId2"/>
    <p:sldId id="320" r:id="rId3"/>
    <p:sldId id="307" r:id="rId4"/>
    <p:sldId id="317" r:id="rId5"/>
    <p:sldId id="313" r:id="rId6"/>
    <p:sldId id="321" r:id="rId7"/>
    <p:sldId id="309" r:id="rId8"/>
    <p:sldId id="314"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autoAdjust="0"/>
  </p:normalViewPr>
  <p:slideViewPr>
    <p:cSldViewPr>
      <p:cViewPr varScale="1">
        <p:scale>
          <a:sx n="180" d="100"/>
          <a:sy n="180" d="100"/>
        </p:scale>
        <p:origin x="4914" y="1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5138"/>
          </a:xfrm>
          <a:prstGeom prst="rect">
            <a:avLst/>
          </a:prstGeom>
        </p:spPr>
        <p:txBody>
          <a:bodyPr vert="horz" lIns="91432" tIns="45716" rIns="91432" bIns="45716" rtlCol="0"/>
          <a:lstStyle>
            <a:lvl1pPr algn="l">
              <a:defRPr sz="1200"/>
            </a:lvl1pPr>
          </a:lstStyle>
          <a:p>
            <a:pPr>
              <a:defRPr/>
            </a:pPr>
            <a:endParaRPr lang="en-US"/>
          </a:p>
        </p:txBody>
      </p:sp>
      <p:sp>
        <p:nvSpPr>
          <p:cNvPr id="3" name="Date Placeholder 2"/>
          <p:cNvSpPr>
            <a:spLocks noGrp="1"/>
          </p:cNvSpPr>
          <p:nvPr>
            <p:ph type="dt" sz="quarter" idx="1"/>
          </p:nvPr>
        </p:nvSpPr>
        <p:spPr>
          <a:xfrm>
            <a:off x="3970339" y="1"/>
            <a:ext cx="3038475" cy="465138"/>
          </a:xfrm>
          <a:prstGeom prst="rect">
            <a:avLst/>
          </a:prstGeom>
        </p:spPr>
        <p:txBody>
          <a:bodyPr vert="horz" lIns="91432" tIns="45716" rIns="91432" bIns="45716" rtlCol="0"/>
          <a:lstStyle>
            <a:lvl1pPr algn="r">
              <a:defRPr sz="1200"/>
            </a:lvl1pPr>
          </a:lstStyle>
          <a:p>
            <a:pPr>
              <a:defRPr/>
            </a:pPr>
            <a:fld id="{7F4E2125-7391-499B-BD3F-3283162A49BA}" type="datetimeFigureOut">
              <a:rPr lang="en-US"/>
              <a:pPr>
                <a:defRPr/>
              </a:pPr>
              <a:t>4/30/2019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32" tIns="45716" rIns="91432" bIns="45716"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32" tIns="45716" rIns="91432" bIns="45716"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5138"/>
          </a:xfrm>
          <a:prstGeom prst="rect">
            <a:avLst/>
          </a:prstGeom>
        </p:spPr>
        <p:txBody>
          <a:bodyPr vert="horz" lIns="91432" tIns="45716" rIns="91432" bIns="45716"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9" y="1"/>
            <a:ext cx="3038475" cy="465138"/>
          </a:xfrm>
          <a:prstGeom prst="rect">
            <a:avLst/>
          </a:prstGeom>
        </p:spPr>
        <p:txBody>
          <a:bodyPr vert="horz" lIns="91432" tIns="45716" rIns="91432" bIns="45716" rtlCol="0"/>
          <a:lstStyle>
            <a:lvl1pPr algn="r">
              <a:defRPr sz="1200">
                <a:latin typeface="Arial" pitchFamily="34" charset="0"/>
              </a:defRPr>
            </a:lvl1pPr>
          </a:lstStyle>
          <a:p>
            <a:pPr>
              <a:defRPr/>
            </a:pPr>
            <a:fld id="{20194B77-A949-4472-AF28-F82182E888D2}" type="datetimeFigureOut">
              <a:rPr lang="en-US"/>
              <a:pPr>
                <a:defRPr/>
              </a:pPr>
              <a:t>4/30/2019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2" tIns="45716" rIns="91432" bIns="45716" rtlCol="0" anchor="ctr"/>
          <a:lstStyle/>
          <a:p>
            <a:pPr lvl="0"/>
            <a:endParaRPr lang="en-US" noProof="0"/>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32" tIns="45716" rIns="91432" bIns="4571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32" tIns="45716" rIns="91432" bIns="45716"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32" tIns="45716" rIns="91432" bIns="45716"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a:defRPr/>
            </a:pPr>
            <a:endParaRPr lang="en-US" sz="1400" dirty="0"/>
          </a:p>
          <a:p>
            <a:pPr>
              <a:defRPr/>
            </a:pPr>
            <a:r>
              <a:rPr lang="en-US" sz="1400" dirty="0"/>
              <a:t>Note that there are 5 for profit institutions on this list (in 2011 there were _____ for profits, now– or after these closures there will be _____)</a:t>
            </a:r>
          </a:p>
          <a:p>
            <a:pPr>
              <a:defRPr/>
            </a:pPr>
            <a:endParaRPr lang="en-US" sz="1400" dirty="0"/>
          </a:p>
          <a:p>
            <a:pPr>
              <a:defRPr/>
            </a:pPr>
            <a:endParaRPr lang="en-US" sz="1400" dirty="0"/>
          </a:p>
          <a:p>
            <a:pPr>
              <a:defRPr/>
            </a:pPr>
            <a:endParaRPr lang="en-US" sz="1400" dirty="0"/>
          </a:p>
          <a:p>
            <a:pPr>
              <a:defRPr/>
            </a:pPr>
            <a:r>
              <a:rPr lang="en-US" sz="1400" dirty="0"/>
              <a:t>Note that many of the non-profit institutions on this list are small, specialty (niche) schools or religious institutions often being absorbed by other (similar) institutions</a:t>
            </a:r>
          </a:p>
          <a:p>
            <a:pPr>
              <a:defRPr/>
            </a:pPr>
            <a:endParaRPr lang="en-US" dirty="0"/>
          </a:p>
          <a:p>
            <a:pPr>
              <a:defRPr/>
            </a:pPr>
            <a:r>
              <a:rPr lang="en-US" dirty="0"/>
              <a:t>All of the pending closures will be completed by the end of FY18 except University of Phoenix, which projects to close its physical location in Braintree in August 2018.</a:t>
            </a:r>
          </a:p>
          <a:p>
            <a:pPr>
              <a:defRPr/>
            </a:pPr>
            <a:endParaRPr lang="en-US" dirty="0"/>
          </a:p>
          <a:p>
            <a:pPr>
              <a:defRPr/>
            </a:pPr>
            <a:r>
              <a:rPr lang="en-US" dirty="0"/>
              <a:t>A couple of the closures due to merger were not ones that we needed to be involved with too much because they were pre-1943 institutions that merged with out-of-state entities (Episcopal Divinity School and Andover Newton Theological Seminary) but we are still responsible for ensuring the preservation of the student records.</a:t>
            </a:r>
          </a:p>
          <a:p>
            <a:pPr>
              <a:defRPr/>
            </a:pPr>
            <a:endParaRPr lang="en-US" dirty="0"/>
          </a:p>
          <a:p>
            <a:pPr>
              <a:defRPr/>
            </a:pPr>
            <a:r>
              <a:rPr lang="en-US" dirty="0"/>
              <a:t>One other thing I might add is that closures can take a couple of years, so most of them are not open-and-shut and done within 3-4 months. In fact, only the “bad ones” – sudden, abrupt with no notice--  (like Mount Ida) go that quickly. So while 15 closures in 5 years may not sound like a lot if you average them out to 3 every year, they’re actually often perpetual…like zombies, dead institutions never really die (at least not for DHE staff!).</a:t>
            </a:r>
          </a:p>
          <a:p>
            <a:pPr>
              <a:defRPr/>
            </a:pPr>
            <a:endParaRPr lang="en-US" dirty="0"/>
          </a:p>
          <a:p>
            <a:pPr>
              <a:defRPr/>
            </a:pPr>
            <a:endParaRPr lang="en-US" dirty="0"/>
          </a:p>
          <a:p>
            <a:pPr>
              <a:defRPr/>
            </a:pPr>
            <a:r>
              <a:rPr lang="en-US" dirty="0">
                <a:solidFill>
                  <a:srgbClr val="FFFF00"/>
                </a:solidFill>
              </a:rPr>
              <a:t>We’ll get into notice in a minute, but…</a:t>
            </a:r>
          </a:p>
          <a:p>
            <a:pPr>
              <a:defRPr/>
            </a:pPr>
            <a:endParaRPr lang="en-US" dirty="0"/>
          </a:p>
          <a:p>
            <a:pPr>
              <a:defRPr/>
            </a:pPr>
            <a:r>
              <a:rPr lang="en-US" dirty="0"/>
              <a:t>Ironically, the for-profit closures (except ITT Tech) have actually gone the smoothest, probably because they are mostly teach-outs and because there is funding from the parent company to keep things moving along (and because the desire to turn a profit is always there!).</a:t>
            </a:r>
          </a:p>
          <a:p>
            <a:pPr>
              <a:defRPr/>
            </a:pPr>
            <a:endParaRPr lang="en-US" dirty="0"/>
          </a:p>
          <a:p>
            <a:pPr>
              <a:defRPr/>
            </a:pPr>
            <a:endParaRPr lang="en-US" dirty="0"/>
          </a:p>
          <a:p>
            <a:pPr>
              <a:defRPr/>
            </a:pPr>
            <a:r>
              <a:rPr lang="en-US" dirty="0"/>
              <a:t>I would like to make a point here about highlighting Marian Court as a bad example of a closure. ITT Tech was bad, but MCC was local and horrible. Because it was a smaller institution, it did not get as much press coverage as Mount Ida is getting, but it was really bad and still continuing almost 3 years later.</a:t>
            </a:r>
          </a:p>
          <a:p>
            <a:pPr>
              <a:defRPr/>
            </a:pPr>
            <a:endParaRPr lang="en-US" dirty="0"/>
          </a:p>
          <a:p>
            <a:pPr>
              <a:defRPr/>
            </a:pPr>
            <a:endParaRPr lang="en-US" dirty="0"/>
          </a:p>
          <a:p>
            <a:pPr>
              <a:defRPr/>
            </a:pPr>
            <a:r>
              <a:rPr lang="en-US" dirty="0"/>
              <a:t>The BHE typically only learns about closures when DHE staff brings a motion to revoke degree-granting authority before the BHE for approval. These motions are the last step in the closure process, which can go on for years before revocation is necessary.</a:t>
            </a:r>
          </a:p>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4067900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Balanced approach- Challenge is how to proactively identify institutions at risk of closure, and provide safeguards to students before disruptive change results in adverse impacts to them and other stakeholders….While safeguarding the interests of schools</a:t>
            </a:r>
          </a:p>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637774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800" b="1" dirty="0">
                <a:latin typeface="Segoe UI" panose="020B0502040204020203" pitchFamily="34" charset="0"/>
                <a:ea typeface="Segoe UI" panose="020B0502040204020203" pitchFamily="34" charset="0"/>
                <a:cs typeface="Segoe UI" panose="020B0502040204020203" pitchFamily="34" charset="0"/>
              </a:rPr>
              <a:t>Massachusetts Board of Higher Education: </a:t>
            </a:r>
            <a:br>
              <a:rPr lang="en-US" sz="4800" b="1" dirty="0">
                <a:latin typeface="Segoe UI" panose="020B0502040204020203" pitchFamily="34" charset="0"/>
                <a:ea typeface="Segoe UI" panose="020B0502040204020203" pitchFamily="34" charset="0"/>
                <a:cs typeface="Segoe UI" panose="020B0502040204020203" pitchFamily="34" charset="0"/>
              </a:rPr>
            </a:br>
            <a:r>
              <a:rPr lang="en-US" sz="3600" b="1" dirty="0">
                <a:latin typeface="Segoe UI" panose="020B0502040204020203" pitchFamily="34" charset="0"/>
                <a:ea typeface="Segoe UI" panose="020B0502040204020203" pitchFamily="34" charset="0"/>
                <a:cs typeface="Segoe UI" panose="020B0502040204020203" pitchFamily="34" charset="0"/>
              </a:rPr>
              <a:t>Current Authority and Proposed Changes</a:t>
            </a:r>
          </a:p>
        </p:txBody>
      </p:sp>
      <p:sp>
        <p:nvSpPr>
          <p:cNvPr id="5" name="Text Placeholder 4"/>
          <p:cNvSpPr>
            <a:spLocks noGrp="1"/>
          </p:cNvSpPr>
          <p:nvPr>
            <p:ph type="body" sz="quarter" idx="10"/>
          </p:nvPr>
        </p:nvSpPr>
        <p:spPr/>
        <p:txBody>
          <a:bodyPr/>
          <a:lstStyle/>
          <a:p>
            <a:r>
              <a:rPr lang="en-US" dirty="0">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rPr>
              <a:t>The Boston Foundation 		  April 30, 2019</a:t>
            </a:r>
          </a:p>
        </p:txBody>
      </p:sp>
    </p:spTree>
    <p:extLst>
      <p:ext uri="{BB962C8B-B14F-4D97-AF65-F5344CB8AC3E}">
        <p14:creationId xmlns:p14="http://schemas.microsoft.com/office/powerpoint/2010/main" val="262796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457200" y="2057400"/>
            <a:ext cx="8610600" cy="4321175"/>
          </a:xfrm>
        </p:spPr>
        <p:txBody>
          <a:bodyPr/>
          <a:lstStyle/>
          <a:p>
            <a:pPr>
              <a:buNone/>
            </a:pPr>
            <a:r>
              <a:rPr lang="en-US" altLang="en-US" sz="2800" b="1" dirty="0"/>
              <a:t>In MA: 18 closures/mergers over past 5 years</a:t>
            </a:r>
          </a:p>
          <a:p>
            <a:pPr lvl="1">
              <a:spcBef>
                <a:spcPts val="475"/>
              </a:spcBef>
            </a:pPr>
            <a:r>
              <a:rPr lang="en-US" altLang="en-US" sz="2400" dirty="0"/>
              <a:t>8 completed institutional closures </a:t>
            </a:r>
          </a:p>
          <a:p>
            <a:pPr lvl="2">
              <a:spcBef>
                <a:spcPts val="475"/>
              </a:spcBef>
            </a:pPr>
            <a:r>
              <a:rPr lang="en-US" altLang="en-US" sz="1600" dirty="0"/>
              <a:t>Sanford Brown College; Marian Court College; Le Cordon Bleu; ITT Technical Institutes; New England Institute of Art; University of Phoenix; Atlantic Union College; and Mount Ida College</a:t>
            </a:r>
          </a:p>
          <a:p>
            <a:pPr lvl="1">
              <a:spcBef>
                <a:spcPts val="475"/>
              </a:spcBef>
            </a:pPr>
            <a:r>
              <a:rPr lang="en-US" altLang="en-US" sz="2400" dirty="0"/>
              <a:t>7 completed closures due to mergers </a:t>
            </a:r>
          </a:p>
          <a:p>
            <a:pPr lvl="2">
              <a:spcBef>
                <a:spcPts val="475"/>
              </a:spcBef>
            </a:pPr>
            <a:r>
              <a:rPr lang="en-US" altLang="en-US" sz="1600" dirty="0"/>
              <a:t>School of the Museum of Fine Arts; New England College of Acupuncture; Boston Conservatory; Episcopal Divinity School; Andover Newton Theological Seminary; National Graduate School of Quality Management; and Wheelock College</a:t>
            </a:r>
          </a:p>
          <a:p>
            <a:pPr lvl="1">
              <a:spcBef>
                <a:spcPts val="475"/>
              </a:spcBef>
            </a:pPr>
            <a:r>
              <a:rPr lang="en-US" altLang="en-US" sz="2400" dirty="0"/>
              <a:t>3 pending institutional closures</a:t>
            </a:r>
          </a:p>
          <a:p>
            <a:pPr lvl="2">
              <a:spcBef>
                <a:spcPts val="475"/>
              </a:spcBef>
            </a:pPr>
            <a:r>
              <a:rPr lang="en-US" altLang="en-US" sz="1600" dirty="0">
                <a:solidFill>
                  <a:prstClr val="black"/>
                </a:solidFill>
              </a:rPr>
              <a:t>Newbury College; Northern Vermont University; and Salter College</a:t>
            </a:r>
          </a:p>
          <a:p>
            <a:pPr lvl="1">
              <a:spcBef>
                <a:spcPts val="475"/>
              </a:spcBef>
            </a:pPr>
            <a:endParaRPr lang="en-US" altLang="en-US" sz="2400" dirty="0">
              <a:highlight>
                <a:srgbClr val="FFFF00"/>
              </a:highlight>
            </a:endParaRPr>
          </a:p>
        </p:txBody>
      </p:sp>
      <p:sp>
        <p:nvSpPr>
          <p:cNvPr id="2" name="Text Placeholder 1"/>
          <p:cNvSpPr>
            <a:spLocks noGrp="1"/>
          </p:cNvSpPr>
          <p:nvPr>
            <p:ph type="body" sz="quarter" idx="13"/>
          </p:nvPr>
        </p:nvSpPr>
        <p:spPr/>
        <p:txBody>
          <a:bodyPr/>
          <a:lstStyle/>
          <a:p>
            <a:endParaRPr lang="en-US" dirty="0"/>
          </a:p>
        </p:txBody>
      </p:sp>
      <p:sp>
        <p:nvSpPr>
          <p:cNvPr id="13315" name="Title 3"/>
          <p:cNvSpPr>
            <a:spLocks noGrp="1"/>
          </p:cNvSpPr>
          <p:nvPr>
            <p:ph type="title"/>
          </p:nvPr>
        </p:nvSpPr>
        <p:spPr/>
        <p:txBody>
          <a:bodyPr/>
          <a:lstStyle/>
          <a:p>
            <a:pPr eaLnBrk="1" hangingPunct="1"/>
            <a:r>
              <a:rPr lang="en-US" altLang="en-US" dirty="0"/>
              <a:t>Closures and Mergers:  </a:t>
            </a:r>
            <a:br>
              <a:rPr lang="en-US" altLang="en-US" dirty="0"/>
            </a:br>
            <a:r>
              <a:rPr lang="en-US" altLang="en-US" dirty="0"/>
              <a:t>Massachusetts Context</a:t>
            </a:r>
          </a:p>
        </p:txBody>
      </p:sp>
    </p:spTree>
    <p:extLst>
      <p:ext uri="{BB962C8B-B14F-4D97-AF65-F5344CB8AC3E}">
        <p14:creationId xmlns:p14="http://schemas.microsoft.com/office/powerpoint/2010/main" val="144352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607955-49FD-4DAF-BEAD-CA7E48EB7C0A}"/>
              </a:ext>
            </a:extLst>
          </p:cNvPr>
          <p:cNvSpPr>
            <a:spLocks noGrp="1"/>
          </p:cNvSpPr>
          <p:nvPr>
            <p:ph idx="1"/>
          </p:nvPr>
        </p:nvSpPr>
        <p:spPr>
          <a:xfrm>
            <a:off x="381000" y="1600200"/>
            <a:ext cx="8382000" cy="4724400"/>
          </a:xfrm>
        </p:spPr>
        <p:txBody>
          <a:bodyPr/>
          <a:lstStyle/>
          <a:p>
            <a:r>
              <a:rPr lang="en-US" sz="2400" b="1" dirty="0"/>
              <a:t>Regulatory Degree Granting Authority- Post-1943 institutions</a:t>
            </a:r>
          </a:p>
          <a:p>
            <a:pPr lvl="1"/>
            <a:r>
              <a:rPr lang="en-US" sz="1600" dirty="0"/>
              <a:t>Any entity organized after 1943 that seeks to operate in MA and offers degrees/ courses leading to degree must be authorized by the BHE</a:t>
            </a:r>
          </a:p>
          <a:p>
            <a:pPr lvl="1"/>
            <a:r>
              <a:rPr lang="en-US" sz="1600" dirty="0"/>
              <a:t>Standards are requirements set in 610 CMR 2.00</a:t>
            </a:r>
          </a:p>
          <a:p>
            <a:r>
              <a:rPr lang="en-US" sz="2400" b="1" dirty="0"/>
              <a:t>State Financial Aid ($120m annually)</a:t>
            </a:r>
          </a:p>
          <a:p>
            <a:pPr lvl="1"/>
            <a:r>
              <a:rPr lang="en-US" sz="1600" dirty="0"/>
              <a:t>Voluntary participation</a:t>
            </a:r>
          </a:p>
          <a:p>
            <a:pPr lvl="1"/>
            <a:r>
              <a:rPr lang="en-US" sz="1600" dirty="0"/>
              <a:t>65 private IHEs, including 20 of 21 pre-1943s, participate </a:t>
            </a:r>
          </a:p>
          <a:p>
            <a:pPr lvl="1"/>
            <a:r>
              <a:rPr lang="en-US" sz="1600" dirty="0"/>
              <a:t>Standards and requirements set forth in OSFA Participation agreement- including audit and renewal requirements</a:t>
            </a:r>
          </a:p>
          <a:p>
            <a:pPr marL="457200" lvl="1" indent="0">
              <a:buNone/>
            </a:pPr>
            <a:endParaRPr lang="en-US" sz="1600" dirty="0"/>
          </a:p>
        </p:txBody>
      </p:sp>
      <p:sp>
        <p:nvSpPr>
          <p:cNvPr id="3" name="Text Placeholder 2">
            <a:extLst>
              <a:ext uri="{FF2B5EF4-FFF2-40B4-BE49-F238E27FC236}">
                <a16:creationId xmlns:a16="http://schemas.microsoft.com/office/drawing/2014/main" id="{E2BF234F-6FA3-406F-BAF4-53C8237B1842}"/>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88F8EE54-9A5D-4A6D-8831-5AD11EF2CDD9}"/>
              </a:ext>
            </a:extLst>
          </p:cNvPr>
          <p:cNvSpPr>
            <a:spLocks noGrp="1"/>
          </p:cNvSpPr>
          <p:nvPr>
            <p:ph type="title"/>
          </p:nvPr>
        </p:nvSpPr>
        <p:spPr/>
        <p:txBody>
          <a:bodyPr/>
          <a:lstStyle/>
          <a:p>
            <a:r>
              <a:rPr lang="en-US" dirty="0"/>
              <a:t>Current BHE authority</a:t>
            </a:r>
          </a:p>
        </p:txBody>
      </p:sp>
    </p:spTree>
    <p:extLst>
      <p:ext uri="{BB962C8B-B14F-4D97-AF65-F5344CB8AC3E}">
        <p14:creationId xmlns:p14="http://schemas.microsoft.com/office/powerpoint/2010/main" val="3048936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B7C27B8-ACB5-4A7E-83BE-BB640DCC4A62}"/>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A57CFF21-86D9-490C-BF3B-48EDFABF7DA5}"/>
              </a:ext>
            </a:extLst>
          </p:cNvPr>
          <p:cNvSpPr>
            <a:spLocks noGrp="1"/>
          </p:cNvSpPr>
          <p:nvPr>
            <p:ph type="title"/>
          </p:nvPr>
        </p:nvSpPr>
        <p:spPr/>
        <p:txBody>
          <a:bodyPr/>
          <a:lstStyle/>
          <a:p>
            <a:r>
              <a:rPr lang="en-US" dirty="0"/>
              <a:t>Current BHE Regulatory Authority</a:t>
            </a:r>
          </a:p>
        </p:txBody>
      </p:sp>
      <p:grpSp>
        <p:nvGrpSpPr>
          <p:cNvPr id="57" name="Group 56">
            <a:extLst>
              <a:ext uri="{FF2B5EF4-FFF2-40B4-BE49-F238E27FC236}">
                <a16:creationId xmlns:a16="http://schemas.microsoft.com/office/drawing/2014/main" id="{AE22AC36-189D-4B97-8F04-2B7C607AE7D7}"/>
              </a:ext>
            </a:extLst>
          </p:cNvPr>
          <p:cNvGrpSpPr/>
          <p:nvPr/>
        </p:nvGrpSpPr>
        <p:grpSpPr>
          <a:xfrm>
            <a:off x="381000" y="1734647"/>
            <a:ext cx="8492171" cy="4589953"/>
            <a:chOff x="199497" y="1740415"/>
            <a:chExt cx="8492171" cy="4589953"/>
          </a:xfrm>
        </p:grpSpPr>
        <p:sp>
          <p:nvSpPr>
            <p:cNvPr id="52" name="Rectangle 51">
              <a:extLst>
                <a:ext uri="{FF2B5EF4-FFF2-40B4-BE49-F238E27FC236}">
                  <a16:creationId xmlns:a16="http://schemas.microsoft.com/office/drawing/2014/main" id="{F89AEDC8-7FE8-4BE9-B11D-693C0536E2A7}"/>
                </a:ext>
              </a:extLst>
            </p:cNvPr>
            <p:cNvSpPr/>
            <p:nvPr/>
          </p:nvSpPr>
          <p:spPr>
            <a:xfrm>
              <a:off x="199497" y="1740415"/>
              <a:ext cx="2019982" cy="4589953"/>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200" b="1" dirty="0">
                <a:solidFill>
                  <a:schemeClr val="tx1"/>
                </a:solidFill>
              </a:endParaRPr>
            </a:p>
          </p:txBody>
        </p:sp>
        <p:grpSp>
          <p:nvGrpSpPr>
            <p:cNvPr id="28" name="Group 27">
              <a:extLst>
                <a:ext uri="{FF2B5EF4-FFF2-40B4-BE49-F238E27FC236}">
                  <a16:creationId xmlns:a16="http://schemas.microsoft.com/office/drawing/2014/main" id="{092F089C-AD6C-4953-8053-4CF78D1A7414}"/>
                </a:ext>
              </a:extLst>
            </p:cNvPr>
            <p:cNvGrpSpPr/>
            <p:nvPr/>
          </p:nvGrpSpPr>
          <p:grpSpPr>
            <a:xfrm>
              <a:off x="329541" y="2351211"/>
              <a:ext cx="8362127" cy="3750557"/>
              <a:chOff x="175457" y="2730244"/>
              <a:chExt cx="8579967" cy="3398367"/>
            </a:xfrm>
          </p:grpSpPr>
          <p:cxnSp>
            <p:nvCxnSpPr>
              <p:cNvPr id="14" name="Straight Connector 13">
                <a:extLst>
                  <a:ext uri="{FF2B5EF4-FFF2-40B4-BE49-F238E27FC236}">
                    <a16:creationId xmlns:a16="http://schemas.microsoft.com/office/drawing/2014/main" id="{D42997AC-B2C9-4695-A052-607F598223FB}"/>
                  </a:ext>
                </a:extLst>
              </p:cNvPr>
              <p:cNvCxnSpPr>
                <a:cxnSpLocks/>
                <a:stCxn id="15" idx="2"/>
                <a:endCxn id="17" idx="0"/>
              </p:cNvCxnSpPr>
              <p:nvPr/>
            </p:nvCxnSpPr>
            <p:spPr>
              <a:xfrm>
                <a:off x="1078328" y="3535177"/>
                <a:ext cx="0" cy="10589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DEC85F9-5790-46EE-A548-5076798736C6}"/>
                  </a:ext>
                </a:extLst>
              </p:cNvPr>
              <p:cNvSpPr/>
              <p:nvPr/>
            </p:nvSpPr>
            <p:spPr>
              <a:xfrm>
                <a:off x="175457" y="2730244"/>
                <a:ext cx="1805743" cy="804933"/>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Institution notifies BHE it may close, or plans to either merge with or acquire an existing institution.</a:t>
                </a:r>
              </a:p>
            </p:txBody>
          </p:sp>
          <p:sp>
            <p:nvSpPr>
              <p:cNvPr id="17" name="Rectangle 16">
                <a:extLst>
                  <a:ext uri="{FF2B5EF4-FFF2-40B4-BE49-F238E27FC236}">
                    <a16:creationId xmlns:a16="http://schemas.microsoft.com/office/drawing/2014/main" id="{5492D20E-F8DC-4C9E-9A74-061FCE51400C}"/>
                  </a:ext>
                </a:extLst>
              </p:cNvPr>
              <p:cNvSpPr/>
              <p:nvPr/>
            </p:nvSpPr>
            <p:spPr>
              <a:xfrm>
                <a:off x="175457" y="3641067"/>
                <a:ext cx="1805743" cy="248754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BHE is alerted of facts concerning potential regulatory violations that may result in significant detriment to students, </a:t>
                </a:r>
                <a:r>
                  <a:rPr lang="en-US" sz="1000" b="1" i="1" dirty="0">
                    <a:solidFill>
                      <a:schemeClr val="tx1"/>
                    </a:solidFill>
                  </a:rPr>
                  <a:t>e.g. </a:t>
                </a:r>
                <a:r>
                  <a:rPr lang="en-US" sz="1000" b="1" dirty="0">
                    <a:solidFill>
                      <a:schemeClr val="tx1"/>
                    </a:solidFill>
                  </a:rPr>
                  <a:t>abrupt changes in governance structure, financial stability, changes in accreditation status, or sudden degradations in academic quality.</a:t>
                </a:r>
              </a:p>
            </p:txBody>
          </p:sp>
          <p:sp>
            <p:nvSpPr>
              <p:cNvPr id="18" name="Rectangle 17">
                <a:extLst>
                  <a:ext uri="{FF2B5EF4-FFF2-40B4-BE49-F238E27FC236}">
                    <a16:creationId xmlns:a16="http://schemas.microsoft.com/office/drawing/2014/main" id="{9D803DE2-C848-421A-AC30-9A261FD0A95B}"/>
                  </a:ext>
                </a:extLst>
              </p:cNvPr>
              <p:cNvSpPr/>
              <p:nvPr/>
            </p:nvSpPr>
            <p:spPr>
              <a:xfrm>
                <a:off x="2310440" y="3641067"/>
                <a:ext cx="1371600" cy="132415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investigates reactively, when facts are brought to the attention of BHE alleging non-compliance with BHE regulations.</a:t>
                </a:r>
              </a:p>
            </p:txBody>
          </p:sp>
          <p:sp>
            <p:nvSpPr>
              <p:cNvPr id="19" name="Rectangle 18">
                <a:extLst>
                  <a:ext uri="{FF2B5EF4-FFF2-40B4-BE49-F238E27FC236}">
                    <a16:creationId xmlns:a16="http://schemas.microsoft.com/office/drawing/2014/main" id="{03902CC9-25B6-4512-92D6-A38FE1FF281E}"/>
                  </a:ext>
                </a:extLst>
              </p:cNvPr>
              <p:cNvSpPr/>
              <p:nvPr/>
            </p:nvSpPr>
            <p:spPr>
              <a:xfrm>
                <a:off x="3935081" y="3641067"/>
                <a:ext cx="1371600" cy="132415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If BHE has reason to believe an institution is not compliant with BHE regulations, BHE conducts a preliminary inquiry. </a:t>
                </a:r>
              </a:p>
            </p:txBody>
          </p:sp>
          <p:sp>
            <p:nvSpPr>
              <p:cNvPr id="20" name="Rectangle 19">
                <a:extLst>
                  <a:ext uri="{FF2B5EF4-FFF2-40B4-BE49-F238E27FC236}">
                    <a16:creationId xmlns:a16="http://schemas.microsoft.com/office/drawing/2014/main" id="{697254CF-7FCA-4995-A498-FCE1A700768D}"/>
                  </a:ext>
                </a:extLst>
              </p:cNvPr>
              <p:cNvSpPr/>
              <p:nvPr/>
            </p:nvSpPr>
            <p:spPr>
              <a:xfrm>
                <a:off x="5575512" y="3641067"/>
                <a:ext cx="1524000" cy="132415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If compliance issues are confirmed, BHE reviews allegations of non-compliance with the institution and requests a corrective course of action plan.</a:t>
                </a:r>
              </a:p>
            </p:txBody>
          </p:sp>
          <p:sp>
            <p:nvSpPr>
              <p:cNvPr id="21" name="Rectangle 20">
                <a:extLst>
                  <a:ext uri="{FF2B5EF4-FFF2-40B4-BE49-F238E27FC236}">
                    <a16:creationId xmlns:a16="http://schemas.microsoft.com/office/drawing/2014/main" id="{0F97B3C6-D85E-4027-AE65-B9809296C5B9}"/>
                  </a:ext>
                </a:extLst>
              </p:cNvPr>
              <p:cNvSpPr/>
              <p:nvPr/>
            </p:nvSpPr>
            <p:spPr>
              <a:xfrm>
                <a:off x="7547791" y="3120956"/>
                <a:ext cx="1207633" cy="936318"/>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Plan satisfactory. Institution implements the plan under BHE scrutiny. </a:t>
                </a:r>
              </a:p>
            </p:txBody>
          </p:sp>
          <p:sp>
            <p:nvSpPr>
              <p:cNvPr id="22" name="Rectangle 21">
                <a:extLst>
                  <a:ext uri="{FF2B5EF4-FFF2-40B4-BE49-F238E27FC236}">
                    <a16:creationId xmlns:a16="http://schemas.microsoft.com/office/drawing/2014/main" id="{6B5A290C-9AFD-4D55-BFCD-46B8DA955447}"/>
                  </a:ext>
                </a:extLst>
              </p:cNvPr>
              <p:cNvSpPr/>
              <p:nvPr/>
            </p:nvSpPr>
            <p:spPr>
              <a:xfrm>
                <a:off x="7547791" y="4801582"/>
                <a:ext cx="1204357" cy="414267"/>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Plan unsatisfactory.</a:t>
                </a:r>
              </a:p>
            </p:txBody>
          </p:sp>
          <p:cxnSp>
            <p:nvCxnSpPr>
              <p:cNvPr id="23" name="Straight Arrow Connector 22">
                <a:extLst>
                  <a:ext uri="{FF2B5EF4-FFF2-40B4-BE49-F238E27FC236}">
                    <a16:creationId xmlns:a16="http://schemas.microsoft.com/office/drawing/2014/main" id="{41EDDBE1-B145-4EB9-97A9-2BF713429C05}"/>
                  </a:ext>
                </a:extLst>
              </p:cNvPr>
              <p:cNvCxnSpPr>
                <a:cxnSpLocks/>
                <a:endCxn id="18" idx="1"/>
              </p:cNvCxnSpPr>
              <p:nvPr/>
            </p:nvCxnSpPr>
            <p:spPr>
              <a:xfrm>
                <a:off x="1981200" y="4302252"/>
                <a:ext cx="329240" cy="89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3C9BCE8-FD71-44F1-91BC-E5F0B7E347BB}"/>
                  </a:ext>
                </a:extLst>
              </p:cNvPr>
              <p:cNvCxnSpPr>
                <a:stCxn id="18" idx="3"/>
                <a:endCxn id="19" idx="1"/>
              </p:cNvCxnSpPr>
              <p:nvPr/>
            </p:nvCxnSpPr>
            <p:spPr>
              <a:xfrm>
                <a:off x="3682040" y="4303145"/>
                <a:ext cx="253041"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964799D-99B6-4590-AFE8-144D78285371}"/>
                  </a:ext>
                </a:extLst>
              </p:cNvPr>
              <p:cNvCxnSpPr>
                <a:stCxn id="19" idx="3"/>
                <a:endCxn id="20" idx="1"/>
              </p:cNvCxnSpPr>
              <p:nvPr/>
            </p:nvCxnSpPr>
            <p:spPr>
              <a:xfrm>
                <a:off x="5306681" y="4303145"/>
                <a:ext cx="268831"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934B1307-0407-4A18-8F94-80FD83076C26}"/>
                </a:ext>
              </a:extLst>
            </p:cNvPr>
            <p:cNvSpPr/>
            <p:nvPr/>
          </p:nvSpPr>
          <p:spPr>
            <a:xfrm>
              <a:off x="199498" y="1741611"/>
              <a:ext cx="2019982" cy="4145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a:solidFill>
                    <a:schemeClr val="tx1"/>
                  </a:solidFill>
                </a:rPr>
                <a:t>Regulatory Triggers</a:t>
              </a:r>
            </a:p>
            <a:p>
              <a:pPr algn="ctr"/>
              <a:r>
                <a:rPr lang="en-US" sz="1200" b="1" dirty="0">
                  <a:solidFill>
                    <a:schemeClr val="tx1"/>
                  </a:solidFill>
                </a:rPr>
                <a:t>for Investigation</a:t>
              </a:r>
            </a:p>
          </p:txBody>
        </p:sp>
        <p:sp>
          <p:nvSpPr>
            <p:cNvPr id="39" name="Rectangle 38">
              <a:extLst>
                <a:ext uri="{FF2B5EF4-FFF2-40B4-BE49-F238E27FC236}">
                  <a16:creationId xmlns:a16="http://schemas.microsoft.com/office/drawing/2014/main" id="{9CE42262-94CE-4C13-A59C-F160E08176E3}"/>
                </a:ext>
              </a:extLst>
            </p:cNvPr>
            <p:cNvSpPr/>
            <p:nvPr/>
          </p:nvSpPr>
          <p:spPr>
            <a:xfrm>
              <a:off x="6019800" y="5565883"/>
              <a:ext cx="990600" cy="595088"/>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refers matter to AGO.</a:t>
              </a:r>
            </a:p>
          </p:txBody>
        </p:sp>
        <p:sp>
          <p:nvSpPr>
            <p:cNvPr id="40" name="Rectangle 39">
              <a:extLst>
                <a:ext uri="{FF2B5EF4-FFF2-40B4-BE49-F238E27FC236}">
                  <a16:creationId xmlns:a16="http://schemas.microsoft.com/office/drawing/2014/main" id="{20FC01E0-348D-4616-B37C-7CCA2843EAD3}"/>
                </a:ext>
              </a:extLst>
            </p:cNvPr>
            <p:cNvSpPr/>
            <p:nvPr/>
          </p:nvSpPr>
          <p:spPr>
            <a:xfrm>
              <a:off x="7505700" y="5562600"/>
              <a:ext cx="1182776" cy="59837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b="1" dirty="0">
                  <a:solidFill>
                    <a:schemeClr val="tx1"/>
                  </a:solidFill>
                </a:rPr>
                <a:t>BHE pursues revocation or suspension.</a:t>
              </a:r>
            </a:p>
          </p:txBody>
        </p:sp>
        <p:cxnSp>
          <p:nvCxnSpPr>
            <p:cNvPr id="44" name="Connector: Elbow 43">
              <a:extLst>
                <a:ext uri="{FF2B5EF4-FFF2-40B4-BE49-F238E27FC236}">
                  <a16:creationId xmlns:a16="http://schemas.microsoft.com/office/drawing/2014/main" id="{C4FAB8FC-B79C-4547-8715-6F7950EA01A1}"/>
                </a:ext>
              </a:extLst>
            </p:cNvPr>
            <p:cNvCxnSpPr>
              <a:cxnSpLocks/>
              <a:stCxn id="22" idx="2"/>
              <a:endCxn id="40" idx="0"/>
            </p:cNvCxnSpPr>
            <p:nvPr/>
          </p:nvCxnSpPr>
          <p:spPr>
            <a:xfrm rot="5400000">
              <a:off x="7865243" y="5326257"/>
              <a:ext cx="468188" cy="4498"/>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47">
              <a:extLst>
                <a:ext uri="{FF2B5EF4-FFF2-40B4-BE49-F238E27FC236}">
                  <a16:creationId xmlns:a16="http://schemas.microsoft.com/office/drawing/2014/main" id="{5D1E14F9-1D66-492E-B4AE-42570A73B450}"/>
                </a:ext>
              </a:extLst>
            </p:cNvPr>
            <p:cNvCxnSpPr>
              <a:cxnSpLocks/>
              <a:stCxn id="22" idx="2"/>
              <a:endCxn id="39" idx="0"/>
            </p:cNvCxnSpPr>
            <p:nvPr/>
          </p:nvCxnSpPr>
          <p:spPr>
            <a:xfrm rot="5400000">
              <a:off x="7072608" y="4536904"/>
              <a:ext cx="471471" cy="1586486"/>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0" name="Connector: Elbow 59">
            <a:extLst>
              <a:ext uri="{FF2B5EF4-FFF2-40B4-BE49-F238E27FC236}">
                <a16:creationId xmlns:a16="http://schemas.microsoft.com/office/drawing/2014/main" id="{C4F92AC7-5D85-4647-AD95-A076971C81D8}"/>
              </a:ext>
            </a:extLst>
          </p:cNvPr>
          <p:cNvCxnSpPr>
            <a:cxnSpLocks/>
            <a:stCxn id="20" idx="3"/>
            <a:endCxn id="21" idx="1"/>
          </p:cNvCxnSpPr>
          <p:nvPr/>
        </p:nvCxnSpPr>
        <p:spPr>
          <a:xfrm flipV="1">
            <a:off x="7259302" y="3293323"/>
            <a:ext cx="436897" cy="788029"/>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nector: Elbow 61">
            <a:extLst>
              <a:ext uri="{FF2B5EF4-FFF2-40B4-BE49-F238E27FC236}">
                <a16:creationId xmlns:a16="http://schemas.microsoft.com/office/drawing/2014/main" id="{A2911591-331A-419B-BE37-8A02FC713BDC}"/>
              </a:ext>
            </a:extLst>
          </p:cNvPr>
          <p:cNvCxnSpPr>
            <a:cxnSpLocks/>
            <a:stCxn id="20" idx="3"/>
            <a:endCxn id="22" idx="1"/>
          </p:cNvCxnSpPr>
          <p:nvPr/>
        </p:nvCxnSpPr>
        <p:spPr>
          <a:xfrm>
            <a:off x="7259302" y="4081352"/>
            <a:ext cx="436897" cy="778692"/>
          </a:xfrm>
          <a:prstGeom prst="bentConnector3">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0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AC11DE7-F2A0-4B1C-9129-EFE6EFDE6FDB}"/>
              </a:ext>
            </a:extLst>
          </p:cNvPr>
          <p:cNvSpPr>
            <a:spLocks noGrp="1"/>
          </p:cNvSpPr>
          <p:nvPr>
            <p:ph sz="half" idx="1"/>
          </p:nvPr>
        </p:nvSpPr>
        <p:spPr>
          <a:xfrm>
            <a:off x="304800" y="1981200"/>
            <a:ext cx="4191000" cy="4416552"/>
          </a:xfrm>
        </p:spPr>
        <p:txBody>
          <a:bodyPr/>
          <a:lstStyle/>
          <a:p>
            <a:endParaRPr lang="en-US" sz="1500" dirty="0"/>
          </a:p>
          <a:p>
            <a:endParaRPr lang="en-US" sz="1500" dirty="0"/>
          </a:p>
          <a:p>
            <a:pPr marL="457200" lvl="1" indent="0">
              <a:buNone/>
            </a:pPr>
            <a:endParaRPr lang="en-US" sz="1400" dirty="0"/>
          </a:p>
          <a:p>
            <a:pPr marL="119062" indent="0">
              <a:buNone/>
            </a:pPr>
            <a:endParaRPr lang="en-US" sz="2000" dirty="0"/>
          </a:p>
          <a:p>
            <a:pPr lvl="1"/>
            <a:endParaRPr lang="en-US" sz="1400" dirty="0"/>
          </a:p>
          <a:p>
            <a:endParaRPr lang="en-US" dirty="0"/>
          </a:p>
        </p:txBody>
      </p:sp>
      <p:sp>
        <p:nvSpPr>
          <p:cNvPr id="7" name="Content Placeholder 6">
            <a:extLst>
              <a:ext uri="{FF2B5EF4-FFF2-40B4-BE49-F238E27FC236}">
                <a16:creationId xmlns:a16="http://schemas.microsoft.com/office/drawing/2014/main" id="{2E40A00F-0006-44F9-9775-4CB669930AB2}"/>
              </a:ext>
            </a:extLst>
          </p:cNvPr>
          <p:cNvSpPr>
            <a:spLocks noGrp="1"/>
          </p:cNvSpPr>
          <p:nvPr>
            <p:ph sz="half" idx="2"/>
          </p:nvPr>
        </p:nvSpPr>
        <p:spPr>
          <a:xfrm>
            <a:off x="1066800" y="2219696"/>
            <a:ext cx="4114800" cy="4416552"/>
          </a:xfrm>
        </p:spPr>
        <p:txBody>
          <a:bodyPr/>
          <a:lstStyle/>
          <a:p>
            <a:endParaRPr lang="en-US" sz="1500" dirty="0"/>
          </a:p>
          <a:p>
            <a:pPr marL="119062" indent="0">
              <a:buNone/>
            </a:pPr>
            <a:endParaRPr lang="en-US" sz="1000" dirty="0"/>
          </a:p>
          <a:p>
            <a:pPr marL="119062" indent="0">
              <a:buNone/>
            </a:pPr>
            <a:endParaRPr lang="en-US" sz="1500" dirty="0"/>
          </a:p>
        </p:txBody>
      </p:sp>
      <p:sp>
        <p:nvSpPr>
          <p:cNvPr id="8" name="Text Placeholder 7">
            <a:extLst>
              <a:ext uri="{FF2B5EF4-FFF2-40B4-BE49-F238E27FC236}">
                <a16:creationId xmlns:a16="http://schemas.microsoft.com/office/drawing/2014/main" id="{8E28057F-7DB1-4B0E-A71D-CB16E2576EC7}"/>
              </a:ext>
            </a:extLst>
          </p:cNvPr>
          <p:cNvSpPr>
            <a:spLocks noGrp="1"/>
          </p:cNvSpPr>
          <p:nvPr>
            <p:ph type="body" sz="quarter" idx="16"/>
          </p:nvPr>
        </p:nvSpPr>
        <p:spPr/>
        <p:txBody>
          <a:bodyPr/>
          <a:lstStyle/>
          <a:p>
            <a:endParaRPr lang="en-US"/>
          </a:p>
        </p:txBody>
      </p:sp>
      <p:sp>
        <p:nvSpPr>
          <p:cNvPr id="5" name="Title 4">
            <a:extLst>
              <a:ext uri="{FF2B5EF4-FFF2-40B4-BE49-F238E27FC236}">
                <a16:creationId xmlns:a16="http://schemas.microsoft.com/office/drawing/2014/main" id="{5221BE7A-2553-4448-922F-423A8DBE6BE5}"/>
              </a:ext>
            </a:extLst>
          </p:cNvPr>
          <p:cNvSpPr>
            <a:spLocks noGrp="1"/>
          </p:cNvSpPr>
          <p:nvPr>
            <p:ph type="title"/>
          </p:nvPr>
        </p:nvSpPr>
        <p:spPr/>
        <p:txBody>
          <a:bodyPr/>
          <a:lstStyle/>
          <a:p>
            <a:r>
              <a:rPr lang="en-US" dirty="0"/>
              <a:t>Challenges and Opportunities</a:t>
            </a:r>
          </a:p>
        </p:txBody>
      </p:sp>
      <p:graphicFrame>
        <p:nvGraphicFramePr>
          <p:cNvPr id="3" name="Table 2">
            <a:extLst>
              <a:ext uri="{FF2B5EF4-FFF2-40B4-BE49-F238E27FC236}">
                <a16:creationId xmlns:a16="http://schemas.microsoft.com/office/drawing/2014/main" id="{E0738236-60C3-4494-ADF9-85D8D3E0C98E}"/>
              </a:ext>
            </a:extLst>
          </p:cNvPr>
          <p:cNvGraphicFramePr>
            <a:graphicFrameLocks noGrp="1"/>
          </p:cNvGraphicFramePr>
          <p:nvPr>
            <p:extLst>
              <p:ext uri="{D42A27DB-BD31-4B8C-83A1-F6EECF244321}">
                <p14:modId xmlns:p14="http://schemas.microsoft.com/office/powerpoint/2010/main" val="1919106571"/>
              </p:ext>
            </p:extLst>
          </p:nvPr>
        </p:nvGraphicFramePr>
        <p:xfrm>
          <a:off x="338470" y="1600200"/>
          <a:ext cx="8382000" cy="5095240"/>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3987449210"/>
                    </a:ext>
                  </a:extLst>
                </a:gridCol>
                <a:gridCol w="4191000">
                  <a:extLst>
                    <a:ext uri="{9D8B030D-6E8A-4147-A177-3AD203B41FA5}">
                      <a16:colId xmlns:a16="http://schemas.microsoft.com/office/drawing/2014/main" val="3517023941"/>
                    </a:ext>
                  </a:extLst>
                </a:gridCol>
              </a:tblGrid>
              <a:tr h="370840">
                <a:tc>
                  <a:txBody>
                    <a:bodyPr/>
                    <a:lstStyle/>
                    <a:p>
                      <a:r>
                        <a:rPr lang="en-US" dirty="0"/>
                        <a:t>Current Challenges</a:t>
                      </a:r>
                    </a:p>
                  </a:txBody>
                  <a:tcPr/>
                </a:tc>
                <a:tc>
                  <a:txBody>
                    <a:bodyPr/>
                    <a:lstStyle/>
                    <a:p>
                      <a:r>
                        <a:rPr lang="en-US" dirty="0"/>
                        <a:t>Proposed Enhancements</a:t>
                      </a:r>
                    </a:p>
                  </a:txBody>
                  <a:tcPr/>
                </a:tc>
                <a:extLst>
                  <a:ext uri="{0D108BD9-81ED-4DB2-BD59-A6C34878D82A}">
                    <a16:rowId xmlns:a16="http://schemas.microsoft.com/office/drawing/2014/main" val="27376652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Only applies to 77 out of 98 IHEs </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Include all IHEs participating in State Financial aid programs in screening and monitoring</a:t>
                      </a:r>
                    </a:p>
                    <a:p>
                      <a:endParaRPr lang="en-US" sz="1400" dirty="0"/>
                    </a:p>
                  </a:txBody>
                  <a:tcPr/>
                </a:tc>
                <a:extLst>
                  <a:ext uri="{0D108BD9-81ED-4DB2-BD59-A6C34878D82A}">
                    <a16:rowId xmlns:a16="http://schemas.microsoft.com/office/drawing/2014/main" val="362985594"/>
                  </a:ext>
                </a:extLst>
              </a:tr>
              <a:tr h="370840">
                <a:tc>
                  <a:txBody>
                    <a:bodyPr/>
                    <a:lstStyle/>
                    <a:p>
                      <a:r>
                        <a:rPr lang="en-US" sz="1400" dirty="0"/>
                        <a:t>Reactive: “facts brought to our attention”</a:t>
                      </a:r>
                    </a:p>
                    <a:p>
                      <a:pPr marL="285750" indent="-285750">
                        <a:buClr>
                          <a:schemeClr val="accent1"/>
                        </a:buClr>
                        <a:buFont typeface="Arial" panose="020B0604020202020204" pitchFamily="34" charset="0"/>
                        <a:buChar char="•"/>
                      </a:pPr>
                      <a:r>
                        <a:rPr lang="en-US" sz="1400" dirty="0"/>
                        <a:t>No affirmative obligation for annual screening</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Proactive: requires BHE to conduct annual screenings using multiple metrics on publicly available data</a:t>
                      </a:r>
                    </a:p>
                    <a:p>
                      <a:endParaRPr lang="en-US" sz="1400" dirty="0"/>
                    </a:p>
                  </a:txBody>
                  <a:tcPr/>
                </a:tc>
                <a:extLst>
                  <a:ext uri="{0D108BD9-81ED-4DB2-BD59-A6C34878D82A}">
                    <a16:rowId xmlns:a16="http://schemas.microsoft.com/office/drawing/2014/main" val="1109200558"/>
                  </a:ext>
                </a:extLst>
              </a:tr>
              <a:tr h="370840">
                <a:tc>
                  <a:txBody>
                    <a:bodyPr/>
                    <a:lstStyle/>
                    <a:p>
                      <a:r>
                        <a:rPr lang="en-US" sz="1400" dirty="0"/>
                        <a:t>“Past, present, and future financial stability”</a:t>
                      </a:r>
                    </a:p>
                    <a:p>
                      <a:pPr marL="285750" indent="-285750">
                        <a:buClr>
                          <a:schemeClr val="accent1"/>
                        </a:buClr>
                        <a:buFont typeface="Arial" panose="020B0604020202020204" pitchFamily="34" charset="0"/>
                        <a:buChar char="•"/>
                      </a:pPr>
                      <a:r>
                        <a:rPr kumimoji="0" lang="en-US" sz="1400" kern="1200" dirty="0">
                          <a:solidFill>
                            <a:schemeClr val="dk1"/>
                          </a:solidFill>
                          <a:latin typeface="+mn-lt"/>
                          <a:ea typeface="+mn-ea"/>
                          <a:cs typeface="+mn-cs"/>
                        </a:rPr>
                        <a:t>No established metrics </a:t>
                      </a:r>
                    </a:p>
                    <a:p>
                      <a:pPr marL="285750" indent="-285750">
                        <a:buClr>
                          <a:schemeClr val="accent1"/>
                        </a:buClr>
                        <a:buFont typeface="Arial" panose="020B0604020202020204" pitchFamily="34" charset="0"/>
                        <a:buChar char="•"/>
                      </a:pPr>
                      <a:r>
                        <a:rPr kumimoji="0" lang="en-US" sz="1400" kern="1200" dirty="0">
                          <a:solidFill>
                            <a:schemeClr val="dk1"/>
                          </a:solidFill>
                          <a:latin typeface="+mn-lt"/>
                          <a:ea typeface="+mn-ea"/>
                          <a:cs typeface="+mn-cs"/>
                        </a:rPr>
                        <a:t>No threshold standard</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Defining within context of “past, present, and future financial stability,” whether and how institutional financial issues are screened for monitoring and action (</a:t>
                      </a:r>
                      <a:r>
                        <a:rPr lang="en-US" sz="1400" i="1" dirty="0"/>
                        <a:t>e.g.,</a:t>
                      </a:r>
                      <a:r>
                        <a:rPr lang="en-US" sz="1400" dirty="0"/>
                        <a:t> 18 month rule, multiple measures)</a:t>
                      </a:r>
                    </a:p>
                    <a:p>
                      <a:endParaRPr lang="en-US" sz="1400" dirty="0"/>
                    </a:p>
                  </a:txBody>
                  <a:tcPr/>
                </a:tc>
                <a:extLst>
                  <a:ext uri="{0D108BD9-81ED-4DB2-BD59-A6C34878D82A}">
                    <a16:rowId xmlns:a16="http://schemas.microsoft.com/office/drawing/2014/main" val="3899188439"/>
                  </a:ext>
                </a:extLst>
              </a:tr>
              <a:tr h="370840">
                <a:tc>
                  <a:txBody>
                    <a:bodyPr/>
                    <a:lstStyle/>
                    <a:p>
                      <a:r>
                        <a:rPr lang="en-US" sz="1400" dirty="0"/>
                        <a:t>Notice to students and contingency closing plans</a:t>
                      </a:r>
                    </a:p>
                    <a:p>
                      <a:pPr marL="285750" indent="-285750">
                        <a:buClr>
                          <a:schemeClr val="accent1"/>
                        </a:buClr>
                        <a:buFont typeface="Arial" panose="020B0604020202020204" pitchFamily="34" charset="0"/>
                        <a:buChar char="•"/>
                      </a:pPr>
                      <a:r>
                        <a:rPr lang="en-US" sz="1400" dirty="0"/>
                        <a:t>Not </a:t>
                      </a:r>
                      <a:r>
                        <a:rPr kumimoji="0" lang="en-US" sz="1400" kern="1200" dirty="0">
                          <a:solidFill>
                            <a:schemeClr val="dk1"/>
                          </a:solidFill>
                          <a:latin typeface="+mn-lt"/>
                          <a:ea typeface="+mn-ea"/>
                          <a:cs typeface="+mn-cs"/>
                        </a:rPr>
                        <a:t>mandatory</a:t>
                      </a:r>
                      <a:r>
                        <a:rPr lang="en-US" sz="1400" dirty="0"/>
                        <a:t>, may be requested</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Notice to students and contingency closing plans required based on regulatory threshold</a:t>
                      </a:r>
                    </a:p>
                    <a:p>
                      <a:endParaRPr lang="en-US" sz="1400" dirty="0"/>
                    </a:p>
                  </a:txBody>
                  <a:tcPr/>
                </a:tc>
                <a:extLst>
                  <a:ext uri="{0D108BD9-81ED-4DB2-BD59-A6C34878D82A}">
                    <a16:rowId xmlns:a16="http://schemas.microsoft.com/office/drawing/2014/main" val="3405777513"/>
                  </a:ext>
                </a:extLst>
              </a:tr>
              <a:tr h="370840">
                <a:tc>
                  <a:txBody>
                    <a:bodyPr/>
                    <a:lstStyle/>
                    <a:p>
                      <a:r>
                        <a:rPr lang="en-US" sz="1400" dirty="0"/>
                        <a:t>Confidentiality</a:t>
                      </a:r>
                    </a:p>
                    <a:p>
                      <a:pPr marL="285750" indent="-285750">
                        <a:buClr>
                          <a:schemeClr val="accent1"/>
                        </a:buClr>
                        <a:buFont typeface="Arial" panose="020B0604020202020204" pitchFamily="34" charset="0"/>
                        <a:buChar char="•"/>
                      </a:pPr>
                      <a:r>
                        <a:rPr lang="en-US" sz="1400" dirty="0"/>
                        <a:t>Currently use investigatory &amp; deliberative </a:t>
                      </a:r>
                      <a:r>
                        <a:rPr kumimoji="0" lang="en-US" sz="1400" kern="1200" dirty="0">
                          <a:solidFill>
                            <a:schemeClr val="dk1"/>
                          </a:solidFill>
                          <a:latin typeface="+mn-lt"/>
                          <a:ea typeface="+mn-ea"/>
                          <a:cs typeface="+mn-cs"/>
                        </a:rPr>
                        <a:t>process</a:t>
                      </a:r>
                      <a:r>
                        <a:rPr lang="en-US" sz="1400" dirty="0"/>
                        <a:t> exemptions</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Confidentiality - statutory exemption</a:t>
                      </a:r>
                    </a:p>
                    <a:p>
                      <a:endParaRPr lang="en-US" sz="1400" dirty="0"/>
                    </a:p>
                  </a:txBody>
                  <a:tcPr/>
                </a:tc>
                <a:extLst>
                  <a:ext uri="{0D108BD9-81ED-4DB2-BD59-A6C34878D82A}">
                    <a16:rowId xmlns:a16="http://schemas.microsoft.com/office/drawing/2014/main" val="943368171"/>
                  </a:ext>
                </a:extLst>
              </a:tr>
            </a:tbl>
          </a:graphicData>
        </a:graphic>
      </p:graphicFrame>
    </p:spTree>
    <p:extLst>
      <p:ext uri="{BB962C8B-B14F-4D97-AF65-F5344CB8AC3E}">
        <p14:creationId xmlns:p14="http://schemas.microsoft.com/office/powerpoint/2010/main" val="364959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E28057F-7DB1-4B0E-A71D-CB16E2576EC7}"/>
              </a:ext>
            </a:extLst>
          </p:cNvPr>
          <p:cNvSpPr>
            <a:spLocks noGrp="1"/>
          </p:cNvSpPr>
          <p:nvPr>
            <p:ph type="body" sz="quarter" idx="16"/>
          </p:nvPr>
        </p:nvSpPr>
        <p:spPr/>
        <p:txBody>
          <a:bodyPr/>
          <a:lstStyle/>
          <a:p>
            <a:endParaRPr lang="en-US"/>
          </a:p>
        </p:txBody>
      </p:sp>
      <p:sp>
        <p:nvSpPr>
          <p:cNvPr id="5" name="Title 4">
            <a:extLst>
              <a:ext uri="{FF2B5EF4-FFF2-40B4-BE49-F238E27FC236}">
                <a16:creationId xmlns:a16="http://schemas.microsoft.com/office/drawing/2014/main" id="{5221BE7A-2553-4448-922F-423A8DBE6BE5}"/>
              </a:ext>
            </a:extLst>
          </p:cNvPr>
          <p:cNvSpPr>
            <a:spLocks noGrp="1"/>
          </p:cNvSpPr>
          <p:nvPr>
            <p:ph type="title"/>
          </p:nvPr>
        </p:nvSpPr>
        <p:spPr/>
        <p:txBody>
          <a:bodyPr/>
          <a:lstStyle/>
          <a:p>
            <a:r>
              <a:rPr lang="en-US" dirty="0"/>
              <a:t>Elements of a Teach Out Plan</a:t>
            </a:r>
          </a:p>
        </p:txBody>
      </p:sp>
      <p:sp>
        <p:nvSpPr>
          <p:cNvPr id="3" name="Content Placeholder 2">
            <a:extLst>
              <a:ext uri="{FF2B5EF4-FFF2-40B4-BE49-F238E27FC236}">
                <a16:creationId xmlns:a16="http://schemas.microsoft.com/office/drawing/2014/main" id="{756595D8-1E0F-47CC-8BB2-9A80D6B766B1}"/>
              </a:ext>
            </a:extLst>
          </p:cNvPr>
          <p:cNvSpPr>
            <a:spLocks noGrp="1"/>
          </p:cNvSpPr>
          <p:nvPr>
            <p:ph sz="half" idx="1"/>
          </p:nvPr>
        </p:nvSpPr>
        <p:spPr>
          <a:xfrm>
            <a:off x="304800" y="1773936"/>
            <a:ext cx="8458200" cy="4623816"/>
          </a:xfrm>
        </p:spPr>
        <p:txBody>
          <a:bodyPr/>
          <a:lstStyle/>
          <a:p>
            <a:r>
              <a:rPr lang="en-US" sz="1600" dirty="0"/>
              <a:t>Ensure student records are retained</a:t>
            </a:r>
          </a:p>
          <a:p>
            <a:pPr marL="119062" indent="0">
              <a:buNone/>
            </a:pPr>
            <a:endParaRPr lang="en-US" sz="1600" dirty="0"/>
          </a:p>
          <a:p>
            <a:r>
              <a:rPr lang="en-US" sz="1600" dirty="0"/>
              <a:t>Review existing articulation agreements or create new institutional pathways (by majors) to ensure transfer of students with little to no loss of credits. Create exigency transfer agreements to facilitate seamless completion of a degree (e.g., waive residency requirements)</a:t>
            </a:r>
          </a:p>
          <a:p>
            <a:endParaRPr lang="en-US" sz="1600" dirty="0"/>
          </a:p>
          <a:p>
            <a:r>
              <a:rPr lang="en-US" sz="1600" dirty="0"/>
              <a:t>Review and provide feedback on institutional communication to stakeholders</a:t>
            </a:r>
          </a:p>
          <a:p>
            <a:endParaRPr lang="en-US" sz="1600" dirty="0"/>
          </a:p>
          <a:p>
            <a:r>
              <a:rPr lang="en-US" sz="1600" dirty="0"/>
              <a:t>Help institutions to create reverse transfer arrangements</a:t>
            </a:r>
          </a:p>
          <a:p>
            <a:pPr marL="119062" indent="0">
              <a:buNone/>
            </a:pPr>
            <a:endParaRPr lang="en-US" sz="1600" dirty="0"/>
          </a:p>
          <a:p>
            <a:r>
              <a:rPr lang="en-US" sz="1600" dirty="0"/>
              <a:t>Provide transitional teams even after closure</a:t>
            </a:r>
          </a:p>
          <a:p>
            <a:endParaRPr lang="en-US" sz="1600" dirty="0"/>
          </a:p>
          <a:p>
            <a:r>
              <a:rPr lang="en-US" sz="1600" dirty="0"/>
              <a:t>Facilitate recruitment and admissions fairs for affected students</a:t>
            </a:r>
          </a:p>
          <a:p>
            <a:endParaRPr lang="en-US" sz="1600" dirty="0"/>
          </a:p>
          <a:p>
            <a:r>
              <a:rPr lang="en-US" sz="1600" dirty="0"/>
              <a:t>Facilitate approval of temporary teach out arrangements</a:t>
            </a:r>
          </a:p>
        </p:txBody>
      </p:sp>
    </p:spTree>
    <p:extLst>
      <p:ext uri="{BB962C8B-B14F-4D97-AF65-F5344CB8AC3E}">
        <p14:creationId xmlns:p14="http://schemas.microsoft.com/office/powerpoint/2010/main" val="2349532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FDDCF8-11EC-4D45-A80C-997D7794E697}"/>
              </a:ext>
            </a:extLst>
          </p:cNvPr>
          <p:cNvSpPr>
            <a:spLocks noGrp="1"/>
          </p:cNvSpPr>
          <p:nvPr>
            <p:ph idx="1"/>
          </p:nvPr>
        </p:nvSpPr>
        <p:spPr>
          <a:xfrm>
            <a:off x="381000" y="1524000"/>
            <a:ext cx="8382000" cy="5181600"/>
          </a:xfrm>
        </p:spPr>
        <p:txBody>
          <a:bodyPr/>
          <a:lstStyle/>
          <a:p>
            <a:r>
              <a:rPr lang="en-US" sz="2800" dirty="0"/>
              <a:t>Balanced approach-consumer protection and institutional integrity</a:t>
            </a:r>
          </a:p>
          <a:p>
            <a:r>
              <a:rPr lang="en-US" sz="2800" dirty="0"/>
              <a:t>Shift from being reactive to proactive</a:t>
            </a:r>
          </a:p>
          <a:p>
            <a:r>
              <a:rPr lang="en-US" sz="2800" dirty="0"/>
              <a:t>One size does not fit all</a:t>
            </a:r>
          </a:p>
          <a:p>
            <a:pPr lvl="1"/>
            <a:r>
              <a:rPr lang="en-US" sz="2400" dirty="0"/>
              <a:t>Exploring multiple measures/indicators/trends</a:t>
            </a:r>
          </a:p>
          <a:p>
            <a:r>
              <a:rPr lang="en-US" sz="2800" dirty="0"/>
              <a:t>Be deliberative and inclusive; solicit input from multiple stakeholders</a:t>
            </a:r>
          </a:p>
          <a:p>
            <a:r>
              <a:rPr lang="en-US" sz="2800" dirty="0"/>
              <a:t>Ensuring confidentiality protections is key</a:t>
            </a:r>
          </a:p>
          <a:p>
            <a:r>
              <a:rPr lang="en-US" sz="2800" dirty="0"/>
              <a:t>Requiring timely notification to students is also key</a:t>
            </a:r>
          </a:p>
        </p:txBody>
      </p:sp>
      <p:sp>
        <p:nvSpPr>
          <p:cNvPr id="3" name="Text Placeholder 2">
            <a:extLst>
              <a:ext uri="{FF2B5EF4-FFF2-40B4-BE49-F238E27FC236}">
                <a16:creationId xmlns:a16="http://schemas.microsoft.com/office/drawing/2014/main" id="{ED283834-BB6C-412E-8ED8-32F8B8A6273B}"/>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50382735-1F6C-4218-BBEC-4E20EADE29C9}"/>
              </a:ext>
            </a:extLst>
          </p:cNvPr>
          <p:cNvSpPr>
            <a:spLocks noGrp="1"/>
          </p:cNvSpPr>
          <p:nvPr>
            <p:ph type="title"/>
          </p:nvPr>
        </p:nvSpPr>
        <p:spPr/>
        <p:txBody>
          <a:bodyPr/>
          <a:lstStyle/>
          <a:p>
            <a:r>
              <a:rPr lang="en-US" sz="3200" dirty="0"/>
              <a:t>Guiding Principles for Implementation of THESIS Recommendations</a:t>
            </a:r>
          </a:p>
        </p:txBody>
      </p:sp>
    </p:spTree>
    <p:extLst>
      <p:ext uri="{BB962C8B-B14F-4D97-AF65-F5344CB8AC3E}">
        <p14:creationId xmlns:p14="http://schemas.microsoft.com/office/powerpoint/2010/main" val="2890251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BF6CB-39A3-4F20-ACFC-10AB2310FAE0}"/>
              </a:ext>
            </a:extLst>
          </p:cNvPr>
          <p:cNvSpPr>
            <a:spLocks noGrp="1"/>
          </p:cNvSpPr>
          <p:nvPr>
            <p:ph idx="1"/>
          </p:nvPr>
        </p:nvSpPr>
        <p:spPr/>
        <p:txBody>
          <a:bodyPr/>
          <a:lstStyle/>
          <a:p>
            <a:pPr marL="119062" indent="0">
              <a:buNone/>
            </a:pPr>
            <a:r>
              <a:rPr lang="en-US" sz="1600" b="1" dirty="0"/>
              <a:t>April 2018- </a:t>
            </a:r>
            <a:r>
              <a:rPr lang="en-US" sz="1600" dirty="0"/>
              <a:t>Mount Ida College announces abrupt closure</a:t>
            </a:r>
          </a:p>
          <a:p>
            <a:pPr marL="119062" indent="0">
              <a:buNone/>
            </a:pPr>
            <a:r>
              <a:rPr lang="en-US" sz="1600" b="1" dirty="0"/>
              <a:t>June 2018- </a:t>
            </a:r>
            <a:r>
              <a:rPr lang="en-US" sz="1600" dirty="0"/>
              <a:t>BHE forms THESIS working group  </a:t>
            </a:r>
          </a:p>
          <a:p>
            <a:pPr marL="119062" indent="0">
              <a:buNone/>
            </a:pPr>
            <a:r>
              <a:rPr lang="en-US" sz="1600" b="1" dirty="0"/>
              <a:t>Summer and Fall 2018- </a:t>
            </a:r>
            <a:r>
              <a:rPr lang="en-US" sz="1600" dirty="0"/>
              <a:t>THESIS group meets, conducts research and analysis, develops recommendations</a:t>
            </a:r>
          </a:p>
          <a:p>
            <a:pPr marL="119062" indent="0">
              <a:buNone/>
            </a:pPr>
            <a:r>
              <a:rPr lang="en-US" sz="1600" b="1" dirty="0"/>
              <a:t>January 22, 2019- </a:t>
            </a:r>
            <a:r>
              <a:rPr lang="en-US" sz="1600" dirty="0"/>
              <a:t>BHE accepts THESIS Working Group report and charges Commissioner to develop implementation recommendations</a:t>
            </a:r>
          </a:p>
          <a:p>
            <a:pPr marL="119062" indent="0">
              <a:buNone/>
            </a:pPr>
            <a:r>
              <a:rPr lang="en-US" sz="1600" b="1" dirty="0"/>
              <a:t>January-June 2019- </a:t>
            </a:r>
            <a:r>
              <a:rPr lang="en-US" sz="1600" dirty="0"/>
              <a:t>Informal stakeholder vetting; regulation drafting</a:t>
            </a:r>
          </a:p>
          <a:p>
            <a:pPr marL="119062" indent="0">
              <a:buNone/>
            </a:pPr>
            <a:r>
              <a:rPr lang="en-US" sz="1600" b="1" dirty="0"/>
              <a:t>May-June 2019- </a:t>
            </a:r>
            <a:r>
              <a:rPr lang="en-US" sz="1600" dirty="0"/>
              <a:t>Finalize a draft set of regulations; distribute draft regulations for further informal vetting</a:t>
            </a:r>
          </a:p>
          <a:p>
            <a:pPr marL="119062" indent="0">
              <a:buNone/>
            </a:pPr>
            <a:r>
              <a:rPr lang="en-US" sz="1600" b="1" dirty="0"/>
              <a:t>June 18, 2019- </a:t>
            </a:r>
            <a:r>
              <a:rPr lang="en-US" sz="1600" dirty="0"/>
              <a:t>BHE votes to put draft regulations out for formal public comment</a:t>
            </a:r>
          </a:p>
          <a:p>
            <a:pPr marL="119062" indent="0">
              <a:buNone/>
            </a:pPr>
            <a:r>
              <a:rPr lang="en-US" sz="1600" b="1" dirty="0"/>
              <a:t>June-August 2019- </a:t>
            </a:r>
            <a:r>
              <a:rPr lang="en-US" sz="1600" dirty="0"/>
              <a:t>Pubic Comment period; DHE staff revise regulations as needed; finalize policies</a:t>
            </a:r>
          </a:p>
          <a:p>
            <a:pPr marL="119062" indent="0">
              <a:buNone/>
            </a:pPr>
            <a:r>
              <a:rPr lang="en-US" sz="1600" b="1" dirty="0"/>
              <a:t>Fall 2019 BHE Meeting- </a:t>
            </a:r>
            <a:r>
              <a:rPr lang="en-US" sz="1600" dirty="0"/>
              <a:t>Vote on final regulations (Date of meeting TBD)</a:t>
            </a:r>
          </a:p>
          <a:p>
            <a:pPr marL="119062" indent="0">
              <a:buNone/>
            </a:pPr>
            <a:endParaRPr lang="en-US" dirty="0"/>
          </a:p>
        </p:txBody>
      </p:sp>
      <p:sp>
        <p:nvSpPr>
          <p:cNvPr id="3" name="Text Placeholder 2">
            <a:extLst>
              <a:ext uri="{FF2B5EF4-FFF2-40B4-BE49-F238E27FC236}">
                <a16:creationId xmlns:a16="http://schemas.microsoft.com/office/drawing/2014/main" id="{3B560814-609F-4DC2-9AFC-634B5E4AFC04}"/>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458E6D54-6416-4A0D-801F-4968685CDEDC}"/>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4284459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735</TotalTime>
  <Words>1221</Words>
  <Application>Microsoft Office PowerPoint</Application>
  <PresentationFormat>On-screen Show (4:3)</PresentationFormat>
  <Paragraphs>111</Paragraphs>
  <Slides>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Calibri</vt:lpstr>
      <vt:lpstr>Corbel</vt:lpstr>
      <vt:lpstr>Franklin Gothic Demi</vt:lpstr>
      <vt:lpstr>Segoe UI</vt:lpstr>
      <vt:lpstr>Segoe UI Bold</vt:lpstr>
      <vt:lpstr>Segoe UI Historic</vt:lpstr>
      <vt:lpstr>Wingdings</vt:lpstr>
      <vt:lpstr>Wingdings 2</vt:lpstr>
      <vt:lpstr>Wingdings 3</vt:lpstr>
      <vt:lpstr>DHE PowerPoint</vt:lpstr>
      <vt:lpstr>Massachusetts Board of Higher Education:  Current Authority and Proposed Changes</vt:lpstr>
      <vt:lpstr>Closures and Mergers:   Massachusetts Context</vt:lpstr>
      <vt:lpstr>Current BHE authority</vt:lpstr>
      <vt:lpstr>Current BHE Regulatory Authority</vt:lpstr>
      <vt:lpstr>Challenges and Opportunities</vt:lpstr>
      <vt:lpstr>Elements of a Teach Out Plan</vt:lpstr>
      <vt:lpstr>Guiding Principles for Implementation of THESIS Recommendations</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TBF PowerPoint Slides</dc:title>
  <dc:creator>Nally, Alex (DHE)</dc:creator>
  <cp:lastModifiedBy>Mealey, Sarah (DHE)</cp:lastModifiedBy>
  <cp:revision>44</cp:revision>
  <cp:lastPrinted>2019-04-25T18:29:48Z</cp:lastPrinted>
  <dcterms:created xsi:type="dcterms:W3CDTF">2019-04-24T18:11:44Z</dcterms:created>
  <dcterms:modified xsi:type="dcterms:W3CDTF">2019-04-30T17:41:59Z</dcterms:modified>
</cp:coreProperties>
</file>